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60" r:id="rId4"/>
    <p:sldId id="333" r:id="rId5"/>
    <p:sldId id="637" r:id="rId6"/>
    <p:sldId id="638" r:id="rId7"/>
    <p:sldId id="639" r:id="rId8"/>
    <p:sldId id="640" r:id="rId9"/>
    <p:sldId id="641" r:id="rId10"/>
    <p:sldId id="642" r:id="rId11"/>
    <p:sldId id="643" r:id="rId12"/>
    <p:sldId id="644" r:id="rId13"/>
    <p:sldId id="645" r:id="rId14"/>
    <p:sldId id="646" r:id="rId15"/>
    <p:sldId id="647" r:id="rId16"/>
    <p:sldId id="648" r:id="rId17"/>
    <p:sldId id="649" r:id="rId18"/>
    <p:sldId id="651" r:id="rId19"/>
    <p:sldId id="650" r:id="rId20"/>
    <p:sldId id="657" r:id="rId21"/>
    <p:sldId id="481" r:id="rId22"/>
    <p:sldId id="4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</a:t>
            </a:r>
            <a:r>
              <a:rPr lang="en-US" b="1" i="1" dirty="0"/>
              <a:t>n</a:t>
            </a:r>
            <a:r>
              <a:rPr lang="en-US" dirty="0"/>
              <a:t> – 1 rounds</a:t>
            </a:r>
          </a:p>
          <a:p>
            <a:pPr lvl="1"/>
            <a:r>
              <a:rPr lang="en-US" dirty="0"/>
              <a:t>For round </a:t>
            </a:r>
            <a:r>
              <a:rPr lang="en-US" b="1" i="1" dirty="0" err="1"/>
              <a:t>i</a:t>
            </a:r>
            <a:r>
              <a:rPr lang="en-US" dirty="0"/>
              <a:t>, assume that the elements 0 through </a:t>
            </a:r>
            <a:r>
              <a:rPr lang="en-US" b="1" i="1" dirty="0" err="1"/>
              <a:t>i</a:t>
            </a:r>
            <a:r>
              <a:rPr lang="en-US" dirty="0"/>
              <a:t> – 1 are sorted</a:t>
            </a:r>
          </a:p>
          <a:p>
            <a:pPr lvl="1"/>
            <a:r>
              <a:rPr lang="en-US" dirty="0"/>
              <a:t>Take element </a:t>
            </a:r>
            <a:r>
              <a:rPr lang="en-US" b="1" i="1" dirty="0" err="1"/>
              <a:t>i</a:t>
            </a:r>
            <a:r>
              <a:rPr lang="en-US" dirty="0"/>
              <a:t> and move it up the list of already sorted elements until you find the spot where it fits</a:t>
            </a:r>
          </a:p>
        </p:txBody>
      </p:sp>
    </p:spTree>
    <p:extLst>
      <p:ext uri="{BB962C8B-B14F-4D97-AF65-F5344CB8AC3E}">
        <p14:creationId xmlns:p14="http://schemas.microsoft.com/office/powerpoint/2010/main" val="312639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 example</a:t>
            </a:r>
          </a:p>
        </p:txBody>
      </p:sp>
      <p:grpSp>
        <p:nvGrpSpPr>
          <p:cNvPr id="3" name="Group 3"/>
          <p:cNvGrpSpPr/>
          <p:nvPr/>
        </p:nvGrpSpPr>
        <p:grpSpPr>
          <a:xfrm rot="5400000">
            <a:off x="228600" y="3962399"/>
            <a:ext cx="4800600" cy="685800"/>
            <a:chOff x="1981200" y="3200400"/>
            <a:chExt cx="4800600" cy="685800"/>
          </a:xfrm>
          <a:effectLst/>
        </p:grpSpPr>
        <p:sp>
          <p:nvSpPr>
            <p:cNvPr id="5" name="Rectangle 4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10" name="Rectangle 9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  <p:sp>
          <p:nvSpPr>
            <p:cNvPr id="11" name="Rectangle 10"/>
            <p:cNvSpPr/>
            <p:nvPr/>
          </p:nvSpPr>
          <p:spPr>
            <a:xfrm rot="16200000">
              <a:off x="6096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51</a:t>
              </a:r>
            </a:p>
          </p:txBody>
        </p:sp>
      </p:grpSp>
      <p:grpSp>
        <p:nvGrpSpPr>
          <p:cNvPr id="4" name="Group 66"/>
          <p:cNvGrpSpPr/>
          <p:nvPr/>
        </p:nvGrpSpPr>
        <p:grpSpPr>
          <a:xfrm>
            <a:off x="2667000" y="1371599"/>
            <a:ext cx="1524000" cy="5334000"/>
            <a:chOff x="1143000" y="1295400"/>
            <a:chExt cx="1524000" cy="5334000"/>
          </a:xfrm>
        </p:grpSpPr>
        <p:grpSp>
          <p:nvGrpSpPr>
            <p:cNvPr id="12" name="Group 11"/>
            <p:cNvGrpSpPr/>
            <p:nvPr/>
          </p:nvGrpSpPr>
          <p:grpSpPr>
            <a:xfrm rot="5400000">
              <a:off x="-762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13" name="Rectangle 12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</p:grpSp>
        <p:sp>
          <p:nvSpPr>
            <p:cNvPr id="61" name="Curved Down Arrow 60"/>
            <p:cNvSpPr/>
            <p:nvPr/>
          </p:nvSpPr>
          <p:spPr>
            <a:xfrm>
              <a:off x="11430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67"/>
          <p:cNvGrpSpPr/>
          <p:nvPr/>
        </p:nvGrpSpPr>
        <p:grpSpPr>
          <a:xfrm>
            <a:off x="3886200" y="1371600"/>
            <a:ext cx="1524000" cy="5334001"/>
            <a:chOff x="2362200" y="1295400"/>
            <a:chExt cx="1524000" cy="5334001"/>
          </a:xfrm>
        </p:grpSpPr>
        <p:grpSp>
          <p:nvGrpSpPr>
            <p:cNvPr id="28" name="Group 19"/>
            <p:cNvGrpSpPr/>
            <p:nvPr/>
          </p:nvGrpSpPr>
          <p:grpSpPr>
            <a:xfrm rot="5400000">
              <a:off x="1143000" y="3886201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21" name="Rectangle 20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</p:grpSp>
        <p:sp>
          <p:nvSpPr>
            <p:cNvPr id="62" name="Curved Down Arrow 61"/>
            <p:cNvSpPr/>
            <p:nvPr/>
          </p:nvSpPr>
          <p:spPr>
            <a:xfrm>
              <a:off x="23622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68"/>
          <p:cNvGrpSpPr/>
          <p:nvPr/>
        </p:nvGrpSpPr>
        <p:grpSpPr>
          <a:xfrm>
            <a:off x="5181600" y="1371599"/>
            <a:ext cx="1447800" cy="5334000"/>
            <a:chOff x="3657600" y="1295400"/>
            <a:chExt cx="1447800" cy="5334000"/>
          </a:xfrm>
        </p:grpSpPr>
        <p:grpSp>
          <p:nvGrpSpPr>
            <p:cNvPr id="44" name="Group 27"/>
            <p:cNvGrpSpPr/>
            <p:nvPr/>
          </p:nvGrpSpPr>
          <p:grpSpPr>
            <a:xfrm rot="5400000">
              <a:off x="23622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29" name="Rectangle 28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</p:grpSp>
        <p:sp>
          <p:nvSpPr>
            <p:cNvPr id="63" name="Curved Down Arrow 62"/>
            <p:cNvSpPr/>
            <p:nvPr/>
          </p:nvSpPr>
          <p:spPr>
            <a:xfrm>
              <a:off x="36576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69"/>
          <p:cNvGrpSpPr/>
          <p:nvPr/>
        </p:nvGrpSpPr>
        <p:grpSpPr>
          <a:xfrm>
            <a:off x="6400800" y="1371599"/>
            <a:ext cx="1447800" cy="5334000"/>
            <a:chOff x="4876800" y="1295400"/>
            <a:chExt cx="1447800" cy="5334000"/>
          </a:xfrm>
        </p:grpSpPr>
        <p:grpSp>
          <p:nvGrpSpPr>
            <p:cNvPr id="60" name="Group 35"/>
            <p:cNvGrpSpPr/>
            <p:nvPr/>
          </p:nvGrpSpPr>
          <p:grpSpPr>
            <a:xfrm rot="5400000">
              <a:off x="35814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37" name="Rectangle 36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</p:grpSp>
        <p:sp>
          <p:nvSpPr>
            <p:cNvPr id="64" name="Curved Down Arrow 63"/>
            <p:cNvSpPr/>
            <p:nvPr/>
          </p:nvSpPr>
          <p:spPr>
            <a:xfrm>
              <a:off x="48768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70"/>
          <p:cNvGrpSpPr/>
          <p:nvPr/>
        </p:nvGrpSpPr>
        <p:grpSpPr>
          <a:xfrm>
            <a:off x="7620000" y="1371599"/>
            <a:ext cx="1447800" cy="5334000"/>
            <a:chOff x="6096000" y="1295400"/>
            <a:chExt cx="1447800" cy="5334000"/>
          </a:xfrm>
        </p:grpSpPr>
        <p:grpSp>
          <p:nvGrpSpPr>
            <p:cNvPr id="68" name="Group 43"/>
            <p:cNvGrpSpPr/>
            <p:nvPr/>
          </p:nvGrpSpPr>
          <p:grpSpPr>
            <a:xfrm rot="5400000">
              <a:off x="480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45" name="Rectangle 44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</p:grpSp>
        <p:sp>
          <p:nvSpPr>
            <p:cNvPr id="65" name="Curved Down Arrow 64"/>
            <p:cNvSpPr/>
            <p:nvPr/>
          </p:nvSpPr>
          <p:spPr>
            <a:xfrm>
              <a:off x="60960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oup 71"/>
          <p:cNvGrpSpPr/>
          <p:nvPr/>
        </p:nvGrpSpPr>
        <p:grpSpPr>
          <a:xfrm>
            <a:off x="8839200" y="1371599"/>
            <a:ext cx="1371600" cy="5334000"/>
            <a:chOff x="7315200" y="1295400"/>
            <a:chExt cx="1371600" cy="5334000"/>
          </a:xfrm>
        </p:grpSpPr>
        <p:grpSp>
          <p:nvGrpSpPr>
            <p:cNvPr id="70" name="Group 51"/>
            <p:cNvGrpSpPr/>
            <p:nvPr/>
          </p:nvGrpSpPr>
          <p:grpSpPr>
            <a:xfrm rot="5400000">
              <a:off x="5943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53" name="Rectangle 52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sp>
          <p:nvSpPr>
            <p:cNvPr id="66" name="Curved Down Arrow 65"/>
            <p:cNvSpPr/>
            <p:nvPr/>
          </p:nvSpPr>
          <p:spPr>
            <a:xfrm>
              <a:off x="73152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35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818097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</p:spTree>
    <p:extLst>
      <p:ext uri="{BB962C8B-B14F-4D97-AF65-F5344CB8AC3E}">
        <p14:creationId xmlns:p14="http://schemas.microsoft.com/office/powerpoint/2010/main" val="1517522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b="1" dirty="0"/>
              <a:t>Best</a:t>
            </a:r>
            <a:r>
              <a:rPr lang="en-US" dirty="0"/>
              <a:t>, </a:t>
            </a:r>
            <a:r>
              <a:rPr lang="en-US" b="1" dirty="0"/>
              <a:t>worst</a:t>
            </a:r>
            <a:r>
              <a:rPr lang="en-US" dirty="0"/>
              <a:t>, and </a:t>
            </a:r>
            <a:r>
              <a:rPr lang="en-US" b="1" dirty="0"/>
              <a:t>average</a:t>
            </a:r>
            <a:r>
              <a:rPr lang="en-US" dirty="0"/>
              <a:t> case running time of</a:t>
            </a:r>
          </a:p>
          <a:p>
            <a:pPr lvl="1">
              <a:buNone/>
            </a:pPr>
            <a:r>
              <a:rPr lang="en-US" dirty="0"/>
              <a:t>	O(</a:t>
            </a:r>
            <a:r>
              <a:rPr lang="en-US" b="1" i="1" dirty="0"/>
              <a:t>n </a:t>
            </a:r>
            <a:r>
              <a:rPr lang="en-US" dirty="0"/>
              <a:t>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Stable</a:t>
            </a:r>
          </a:p>
          <a:p>
            <a:pPr lvl="1"/>
            <a:r>
              <a:rPr lang="en-US" dirty="0"/>
              <a:t>Ideal for linked lists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Not adaptive</a:t>
            </a:r>
          </a:p>
          <a:p>
            <a:pPr lvl="1"/>
            <a:r>
              <a:rPr lang="en-US" dirty="0"/>
              <a:t>Not in-place</a:t>
            </a:r>
          </a:p>
          <a:p>
            <a:pPr lvl="2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) additional space needed for an array</a:t>
            </a:r>
          </a:p>
          <a:p>
            <a:pPr lvl="2"/>
            <a:r>
              <a:rPr lang="en-US" dirty="0"/>
              <a:t>O(log </a:t>
            </a:r>
            <a:r>
              <a:rPr lang="en-US" b="1" i="1" dirty="0"/>
              <a:t>n</a:t>
            </a:r>
            <a:r>
              <a:rPr lang="en-US" dirty="0"/>
              <a:t>) additional space needed for linked lists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8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a list of numbers, and divide it in half, then, recursively:</a:t>
            </a:r>
          </a:p>
          <a:p>
            <a:pPr lvl="1"/>
            <a:r>
              <a:rPr lang="en-US" dirty="0"/>
              <a:t>Merge sort each half</a:t>
            </a:r>
          </a:p>
          <a:p>
            <a:pPr lvl="1"/>
            <a:r>
              <a:rPr lang="en-US" dirty="0"/>
              <a:t>After each half has been sorted, merge them together in order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example</a:t>
            </a:r>
          </a:p>
        </p:txBody>
      </p:sp>
      <p:grpSp>
        <p:nvGrpSpPr>
          <p:cNvPr id="3" name="Group 175"/>
          <p:cNvGrpSpPr/>
          <p:nvPr/>
        </p:nvGrpSpPr>
        <p:grpSpPr>
          <a:xfrm>
            <a:off x="4191000" y="1600200"/>
            <a:ext cx="1219200" cy="1257300"/>
            <a:chOff x="2667000" y="1447800"/>
            <a:chExt cx="1219200" cy="1257300"/>
          </a:xfrm>
        </p:grpSpPr>
        <p:sp>
          <p:nvSpPr>
            <p:cNvPr id="86" name="Rectangle 85"/>
            <p:cNvSpPr/>
            <p:nvPr/>
          </p:nvSpPr>
          <p:spPr>
            <a:xfrm>
              <a:off x="3200400" y="14478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 flipV="1">
              <a:off x="2667000" y="1828800"/>
              <a:ext cx="533400" cy="876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76"/>
          <p:cNvGrpSpPr/>
          <p:nvPr/>
        </p:nvGrpSpPr>
        <p:grpSpPr>
          <a:xfrm>
            <a:off x="4191001" y="2743200"/>
            <a:ext cx="1219199" cy="1371600"/>
            <a:chOff x="2667000" y="2590800"/>
            <a:chExt cx="1219199" cy="1371600"/>
          </a:xfrm>
        </p:grpSpPr>
        <p:grpSp>
          <p:nvGrpSpPr>
            <p:cNvPr id="11" name="Group 3"/>
            <p:cNvGrpSpPr/>
            <p:nvPr/>
          </p:nvGrpSpPr>
          <p:grpSpPr>
            <a:xfrm rot="5400000">
              <a:off x="2857499" y="2933700"/>
              <a:ext cx="1371600" cy="685800"/>
              <a:chOff x="2667000" y="3200400"/>
              <a:chExt cx="1371600" cy="685800"/>
            </a:xfrm>
            <a:effectLst/>
          </p:grpSpPr>
          <p:sp>
            <p:nvSpPr>
              <p:cNvPr id="100" name="Rectangle 99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>
            <a:xfrm>
              <a:off x="2667000" y="2705100"/>
              <a:ext cx="533399" cy="914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77"/>
          <p:cNvGrpSpPr/>
          <p:nvPr/>
        </p:nvGrpSpPr>
        <p:grpSpPr>
          <a:xfrm>
            <a:off x="5410200" y="2438400"/>
            <a:ext cx="1219200" cy="1676400"/>
            <a:chOff x="3886200" y="2286000"/>
            <a:chExt cx="1219200" cy="1676400"/>
          </a:xfrm>
        </p:grpSpPr>
        <p:sp>
          <p:nvSpPr>
            <p:cNvPr id="91" name="Rectangle 90"/>
            <p:cNvSpPr/>
            <p:nvPr/>
          </p:nvSpPr>
          <p:spPr>
            <a:xfrm>
              <a:off x="4419600" y="22860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419600" y="32766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cxnSp>
          <p:nvCxnSpPr>
            <p:cNvPr id="111" name="Straight Arrow Connector 110"/>
            <p:cNvCxnSpPr>
              <a:endCxn id="98" idx="1"/>
            </p:cNvCxnSpPr>
            <p:nvPr/>
          </p:nvCxnSpPr>
          <p:spPr>
            <a:xfrm>
              <a:off x="3886202" y="3276602"/>
              <a:ext cx="533398" cy="34289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endCxn id="91" idx="1"/>
            </p:cNvCxnSpPr>
            <p:nvPr/>
          </p:nvCxnSpPr>
          <p:spPr>
            <a:xfrm rot="5400000" flipH="1" flipV="1">
              <a:off x="3829050" y="2686050"/>
              <a:ext cx="647700" cy="533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78"/>
          <p:cNvGrpSpPr/>
          <p:nvPr/>
        </p:nvGrpSpPr>
        <p:grpSpPr>
          <a:xfrm>
            <a:off x="6629400" y="2590800"/>
            <a:ext cx="1143000" cy="1371600"/>
            <a:chOff x="5105400" y="2438400"/>
            <a:chExt cx="1143000" cy="1371600"/>
          </a:xfrm>
        </p:grpSpPr>
        <p:grpSp>
          <p:nvGrpSpPr>
            <p:cNvPr id="14" name="Group 3"/>
            <p:cNvGrpSpPr/>
            <p:nvPr/>
          </p:nvGrpSpPr>
          <p:grpSpPr>
            <a:xfrm rot="5400000">
              <a:off x="5219700" y="2781300"/>
              <a:ext cx="1371600" cy="685800"/>
              <a:chOff x="2667000" y="3200400"/>
              <a:chExt cx="1371600" cy="685800"/>
            </a:xfrm>
            <a:effectLst/>
          </p:grpSpPr>
          <p:sp>
            <p:nvSpPr>
              <p:cNvPr id="94" name="Rectangle 93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95" name="Rectangle 94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</p:grpSp>
        <p:cxnSp>
          <p:nvCxnSpPr>
            <p:cNvPr id="118" name="Straight Arrow Connector 117"/>
            <p:cNvCxnSpPr>
              <a:stCxn id="98" idx="3"/>
            </p:cNvCxnSpPr>
            <p:nvPr/>
          </p:nvCxnSpPr>
          <p:spPr>
            <a:xfrm flipV="1">
              <a:off x="5105400" y="3276600"/>
              <a:ext cx="457200" cy="495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91" idx="3"/>
            </p:cNvCxnSpPr>
            <p:nvPr/>
          </p:nvCxnSpPr>
          <p:spPr>
            <a:xfrm>
              <a:off x="5105400" y="2781300"/>
              <a:ext cx="457200" cy="495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5" name="Group 179"/>
          <p:cNvGrpSpPr/>
          <p:nvPr/>
        </p:nvGrpSpPr>
        <p:grpSpPr>
          <a:xfrm>
            <a:off x="5410200" y="1600200"/>
            <a:ext cx="3505200" cy="2057400"/>
            <a:chOff x="3886200" y="1447800"/>
            <a:chExt cx="3505200" cy="2057400"/>
          </a:xfrm>
        </p:grpSpPr>
        <p:grpSp>
          <p:nvGrpSpPr>
            <p:cNvPr id="16" name="Group 3"/>
            <p:cNvGrpSpPr/>
            <p:nvPr/>
          </p:nvGrpSpPr>
          <p:grpSpPr>
            <a:xfrm rot="5400000">
              <a:off x="6019800" y="2133600"/>
              <a:ext cx="2057400" cy="685800"/>
              <a:chOff x="1981200" y="3200400"/>
              <a:chExt cx="2057400" cy="685800"/>
            </a:xfrm>
            <a:effectLst/>
          </p:grpSpPr>
          <p:sp>
            <p:nvSpPr>
              <p:cNvPr id="103" name="Rectangle 102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</p:grpSp>
        <p:cxnSp>
          <p:nvCxnSpPr>
            <p:cNvPr id="125" name="Straight Arrow Connector 124"/>
            <p:cNvCxnSpPr>
              <a:stCxn id="86" idx="3"/>
            </p:cNvCxnSpPr>
            <p:nvPr/>
          </p:nvCxnSpPr>
          <p:spPr>
            <a:xfrm>
              <a:off x="3886200" y="1943100"/>
              <a:ext cx="2819400" cy="6858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rot="5400000" flipH="1" flipV="1">
              <a:off x="6153151" y="2571751"/>
              <a:ext cx="647700" cy="45719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7" name="Group 180"/>
          <p:cNvGrpSpPr/>
          <p:nvPr/>
        </p:nvGrpSpPr>
        <p:grpSpPr>
          <a:xfrm>
            <a:off x="4191000" y="4267200"/>
            <a:ext cx="1219200" cy="2514600"/>
            <a:chOff x="2667000" y="4114800"/>
            <a:chExt cx="1219200" cy="2514600"/>
          </a:xfrm>
        </p:grpSpPr>
        <p:sp>
          <p:nvSpPr>
            <p:cNvPr id="134" name="Rectangle 133"/>
            <p:cNvSpPr/>
            <p:nvPr/>
          </p:nvSpPr>
          <p:spPr>
            <a:xfrm>
              <a:off x="3200400" y="41148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grpSp>
          <p:nvGrpSpPr>
            <p:cNvPr id="18" name="Group 3"/>
            <p:cNvGrpSpPr/>
            <p:nvPr/>
          </p:nvGrpSpPr>
          <p:grpSpPr>
            <a:xfrm rot="5400000">
              <a:off x="2857499" y="5600700"/>
              <a:ext cx="1371600" cy="685800"/>
              <a:chOff x="2667000" y="3200400"/>
              <a:chExt cx="1371600" cy="685800"/>
            </a:xfrm>
            <a:effectLst/>
          </p:grpSpPr>
          <p:sp>
            <p:nvSpPr>
              <p:cNvPr id="141" name="Rectangle 140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47" name="Straight Arrow Connector 146"/>
            <p:cNvCxnSpPr/>
            <p:nvPr/>
          </p:nvCxnSpPr>
          <p:spPr>
            <a:xfrm flipV="1">
              <a:off x="2667000" y="4495800"/>
              <a:ext cx="533400" cy="876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>
              <a:off x="2667000" y="5372100"/>
              <a:ext cx="533399" cy="914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1"/>
          <p:cNvGrpSpPr/>
          <p:nvPr/>
        </p:nvGrpSpPr>
        <p:grpSpPr>
          <a:xfrm>
            <a:off x="5410200" y="5105400"/>
            <a:ext cx="1219200" cy="1676400"/>
            <a:chOff x="3886200" y="4953000"/>
            <a:chExt cx="1219200" cy="1676400"/>
          </a:xfrm>
        </p:grpSpPr>
        <p:sp>
          <p:nvSpPr>
            <p:cNvPr id="135" name="Rectangle 134"/>
            <p:cNvSpPr/>
            <p:nvPr/>
          </p:nvSpPr>
          <p:spPr>
            <a:xfrm>
              <a:off x="4419600" y="49530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419600" y="59436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  <p:cxnSp>
          <p:nvCxnSpPr>
            <p:cNvPr id="149" name="Straight Arrow Connector 148"/>
            <p:cNvCxnSpPr>
              <a:endCxn id="139" idx="1"/>
            </p:cNvCxnSpPr>
            <p:nvPr/>
          </p:nvCxnSpPr>
          <p:spPr>
            <a:xfrm>
              <a:off x="3886202" y="5943602"/>
              <a:ext cx="533398" cy="34289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>
              <a:endCxn id="135" idx="1"/>
            </p:cNvCxnSpPr>
            <p:nvPr/>
          </p:nvCxnSpPr>
          <p:spPr>
            <a:xfrm rot="5400000" flipH="1" flipV="1">
              <a:off x="3829050" y="5353050"/>
              <a:ext cx="647700" cy="533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82"/>
          <p:cNvGrpSpPr/>
          <p:nvPr/>
        </p:nvGrpSpPr>
        <p:grpSpPr>
          <a:xfrm>
            <a:off x="6629400" y="5257800"/>
            <a:ext cx="1143000" cy="1371600"/>
            <a:chOff x="5105400" y="5105400"/>
            <a:chExt cx="1143000" cy="1371600"/>
          </a:xfrm>
        </p:grpSpPr>
        <p:grpSp>
          <p:nvGrpSpPr>
            <p:cNvPr id="21" name="Group 3"/>
            <p:cNvGrpSpPr/>
            <p:nvPr/>
          </p:nvGrpSpPr>
          <p:grpSpPr>
            <a:xfrm rot="5400000">
              <a:off x="5219700" y="5448300"/>
              <a:ext cx="1371600" cy="685800"/>
              <a:chOff x="2667000" y="3200400"/>
              <a:chExt cx="1371600" cy="685800"/>
            </a:xfrm>
            <a:effectLst/>
          </p:grpSpPr>
          <p:sp>
            <p:nvSpPr>
              <p:cNvPr id="137" name="Rectangle 136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38" name="Rectangle 137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51" name="Straight Arrow Connector 150"/>
            <p:cNvCxnSpPr>
              <a:stCxn id="139" idx="3"/>
            </p:cNvCxnSpPr>
            <p:nvPr/>
          </p:nvCxnSpPr>
          <p:spPr>
            <a:xfrm flipV="1">
              <a:off x="5105400" y="5943600"/>
              <a:ext cx="457200" cy="495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>
              <a:stCxn id="135" idx="3"/>
            </p:cNvCxnSpPr>
            <p:nvPr/>
          </p:nvCxnSpPr>
          <p:spPr>
            <a:xfrm>
              <a:off x="5105400" y="5448300"/>
              <a:ext cx="457200" cy="495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2" name="Group 183"/>
          <p:cNvGrpSpPr/>
          <p:nvPr/>
        </p:nvGrpSpPr>
        <p:grpSpPr>
          <a:xfrm>
            <a:off x="5410200" y="4267200"/>
            <a:ext cx="3505200" cy="2057400"/>
            <a:chOff x="3886200" y="4114800"/>
            <a:chExt cx="3505200" cy="2057400"/>
          </a:xfrm>
        </p:grpSpPr>
        <p:grpSp>
          <p:nvGrpSpPr>
            <p:cNvPr id="23" name="Group 3"/>
            <p:cNvGrpSpPr/>
            <p:nvPr/>
          </p:nvGrpSpPr>
          <p:grpSpPr>
            <a:xfrm rot="5400000">
              <a:off x="6019800" y="4800600"/>
              <a:ext cx="2057400" cy="685800"/>
              <a:chOff x="1981200" y="3200400"/>
              <a:chExt cx="2057400" cy="685800"/>
            </a:xfrm>
            <a:effectLst/>
          </p:grpSpPr>
          <p:sp>
            <p:nvSpPr>
              <p:cNvPr id="144" name="Rectangle 143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53" name="Straight Arrow Connector 152"/>
            <p:cNvCxnSpPr>
              <a:stCxn id="134" idx="3"/>
            </p:cNvCxnSpPr>
            <p:nvPr/>
          </p:nvCxnSpPr>
          <p:spPr>
            <a:xfrm>
              <a:off x="3886200" y="4610100"/>
              <a:ext cx="2819400" cy="6858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rot="5400000" flipH="1" flipV="1">
              <a:off x="6153151" y="5238751"/>
              <a:ext cx="647700" cy="45719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4" name="Group 3"/>
          <p:cNvGrpSpPr/>
          <p:nvPr/>
        </p:nvGrpSpPr>
        <p:grpSpPr>
          <a:xfrm rot="5400000">
            <a:off x="647700" y="4000500"/>
            <a:ext cx="4114800" cy="685800"/>
            <a:chOff x="1981200" y="3200400"/>
            <a:chExt cx="4114800" cy="685800"/>
          </a:xfrm>
          <a:effectLst/>
        </p:grpSpPr>
        <p:sp>
          <p:nvSpPr>
            <p:cNvPr id="156" name="Rectangle 155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157" name="Rectangle 156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59" name="Rectangle 158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160" name="Rectangle 159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25" name="Group 184"/>
          <p:cNvGrpSpPr/>
          <p:nvPr/>
        </p:nvGrpSpPr>
        <p:grpSpPr>
          <a:xfrm>
            <a:off x="8915400" y="1981200"/>
            <a:ext cx="1143000" cy="4114800"/>
            <a:chOff x="7391400" y="1828800"/>
            <a:chExt cx="1143000" cy="4114800"/>
          </a:xfrm>
        </p:grpSpPr>
        <p:grpSp>
          <p:nvGrpSpPr>
            <p:cNvPr id="26" name="Group 3"/>
            <p:cNvGrpSpPr/>
            <p:nvPr/>
          </p:nvGrpSpPr>
          <p:grpSpPr>
            <a:xfrm rot="5400000">
              <a:off x="6134100" y="3543300"/>
              <a:ext cx="4114800" cy="685800"/>
              <a:chOff x="1981200" y="3200400"/>
              <a:chExt cx="4114800" cy="685800"/>
            </a:xfrm>
            <a:effectLst/>
          </p:grpSpPr>
          <p:sp>
            <p:nvSpPr>
              <p:cNvPr id="5" name="Rectangle 4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62" name="Straight Arrow Connector 161"/>
            <p:cNvCxnSpPr>
              <a:stCxn id="104" idx="3"/>
            </p:cNvCxnSpPr>
            <p:nvPr/>
          </p:nvCxnSpPr>
          <p:spPr>
            <a:xfrm>
              <a:off x="7391400" y="2628900"/>
              <a:ext cx="457200" cy="14097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5" idx="3"/>
            </p:cNvCxnSpPr>
            <p:nvPr/>
          </p:nvCxnSpPr>
          <p:spPr>
            <a:xfrm flipV="1">
              <a:off x="7391400" y="4038600"/>
              <a:ext cx="457200" cy="12573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7" name="Group 173"/>
          <p:cNvGrpSpPr/>
          <p:nvPr/>
        </p:nvGrpSpPr>
        <p:grpSpPr>
          <a:xfrm>
            <a:off x="3048000" y="1828800"/>
            <a:ext cx="1143000" cy="2514600"/>
            <a:chOff x="1524000" y="1676400"/>
            <a:chExt cx="1143000" cy="2514600"/>
          </a:xfrm>
        </p:grpSpPr>
        <p:grpSp>
          <p:nvGrpSpPr>
            <p:cNvPr id="28" name="Group 3"/>
            <p:cNvGrpSpPr/>
            <p:nvPr/>
          </p:nvGrpSpPr>
          <p:grpSpPr>
            <a:xfrm rot="5400000">
              <a:off x="1295400" y="2362200"/>
              <a:ext cx="2057400" cy="685800"/>
              <a:chOff x="1981200" y="3200400"/>
              <a:chExt cx="2057400" cy="685800"/>
            </a:xfrm>
            <a:effectLst/>
          </p:grpSpPr>
          <p:sp>
            <p:nvSpPr>
              <p:cNvPr id="72" name="Rectangle 71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</p:grpSp>
        <p:cxnSp>
          <p:nvCxnSpPr>
            <p:cNvPr id="168" name="Straight Arrow Connector 167"/>
            <p:cNvCxnSpPr/>
            <p:nvPr/>
          </p:nvCxnSpPr>
          <p:spPr>
            <a:xfrm rot="5400000" flipH="1" flipV="1">
              <a:off x="1028700" y="3238500"/>
              <a:ext cx="1447800" cy="4572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174"/>
          <p:cNvGrpSpPr/>
          <p:nvPr/>
        </p:nvGrpSpPr>
        <p:grpSpPr>
          <a:xfrm>
            <a:off x="3048000" y="4343400"/>
            <a:ext cx="1143000" cy="2209800"/>
            <a:chOff x="1524000" y="4191000"/>
            <a:chExt cx="1143000" cy="2209800"/>
          </a:xfrm>
        </p:grpSpPr>
        <p:grpSp>
          <p:nvGrpSpPr>
            <p:cNvPr id="30" name="Group 3"/>
            <p:cNvGrpSpPr/>
            <p:nvPr/>
          </p:nvGrpSpPr>
          <p:grpSpPr>
            <a:xfrm rot="5400000">
              <a:off x="1295400" y="5029200"/>
              <a:ext cx="2057400" cy="685800"/>
              <a:chOff x="4038600" y="3200400"/>
              <a:chExt cx="2057400" cy="685800"/>
            </a:xfrm>
            <a:effectLst/>
          </p:grpSpPr>
          <p:sp>
            <p:nvSpPr>
              <p:cNvPr id="82" name="Rectangle 81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71" name="Straight Arrow Connector 170"/>
            <p:cNvCxnSpPr>
              <a:endCxn id="83" idx="1"/>
            </p:cNvCxnSpPr>
            <p:nvPr/>
          </p:nvCxnSpPr>
          <p:spPr>
            <a:xfrm rot="16200000" flipH="1">
              <a:off x="1162050" y="4552950"/>
              <a:ext cx="1181100" cy="4572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919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830988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380F58-C24C-404F-B811-A9E83328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revisited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A14003-A20D-4E1B-9357-269A8C15F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implemented merge sort before in a naïve way</a:t>
            </a:r>
          </a:p>
          <a:p>
            <a:pPr lvl="1"/>
            <a:r>
              <a:rPr lang="en-US" dirty="0"/>
              <a:t>Break the arrays down into smaller arrays</a:t>
            </a:r>
          </a:p>
          <a:p>
            <a:pPr lvl="1"/>
            <a:r>
              <a:rPr lang="en-US" dirty="0"/>
              <a:t>Recursively sort them</a:t>
            </a:r>
          </a:p>
          <a:p>
            <a:pPr lvl="1"/>
            <a:r>
              <a:rPr lang="en-US" dirty="0"/>
              <a:t>Merge them back together</a:t>
            </a:r>
          </a:p>
          <a:p>
            <a:r>
              <a:rPr lang="en-US" dirty="0"/>
              <a:t>However, creating new arrays is an expensive memory operation</a:t>
            </a:r>
          </a:p>
          <a:p>
            <a:pPr lvl="1"/>
            <a:r>
              <a:rPr lang="en-US" dirty="0"/>
              <a:t>Creating very large arrays is expensive because they have to be cleared out in Java</a:t>
            </a:r>
          </a:p>
          <a:p>
            <a:pPr lvl="1"/>
            <a:r>
              <a:rPr lang="en-US" dirty="0"/>
              <a:t>Creating lots of small arrays has a lot of overhead</a:t>
            </a:r>
          </a:p>
          <a:p>
            <a:r>
              <a:rPr lang="en-US" dirty="0"/>
              <a:t>A standard approach to improve performance is to use one extra scratch array that's the same size as the original array</a:t>
            </a:r>
          </a:p>
          <a:p>
            <a:r>
              <a:rPr lang="en-US" dirty="0"/>
              <a:t>We won't need to do any other allocation beyond that</a:t>
            </a:r>
          </a:p>
        </p:txBody>
      </p:sp>
    </p:spTree>
    <p:extLst>
      <p:ext uri="{BB962C8B-B14F-4D97-AF65-F5344CB8AC3E}">
        <p14:creationId xmlns:p14="http://schemas.microsoft.com/office/powerpoint/2010/main" val="347963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values)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scratch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(values, scratch, 0,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values,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scratch,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start,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end) {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merge(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values,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scratch,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start,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mid,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end) {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8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pPr lvl="1"/>
            <a:r>
              <a:rPr lang="en-US" dirty="0"/>
              <a:t>Exam 2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NP-completeness</a:t>
            </a:r>
          </a:p>
          <a:p>
            <a:pPr lvl="1"/>
            <a:r>
              <a:rPr lang="en-US" dirty="0"/>
              <a:t>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Everything comes down to picking the right pivot</a:t>
            </a:r>
          </a:p>
          <a:p>
            <a:pPr lvl="1"/>
            <a:r>
              <a:rPr lang="en-US" dirty="0"/>
              <a:t>If you could get the median every time, it would be great</a:t>
            </a:r>
          </a:p>
          <a:p>
            <a:r>
              <a:rPr lang="en-US" dirty="0"/>
              <a:t>A common choice is the first element in the range as the pivot</a:t>
            </a:r>
          </a:p>
          <a:p>
            <a:pPr lvl="1"/>
            <a:r>
              <a:rPr lang="en-US" dirty="0"/>
              <a:t>Gives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performance if the list is sorted (or reverse sorted)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Another implementation is to pick a random location</a:t>
            </a:r>
          </a:p>
          <a:p>
            <a:r>
              <a:rPr lang="en-US" dirty="0"/>
              <a:t>Another well-studied approach is to pick three random locations and take the median of those three</a:t>
            </a:r>
          </a:p>
          <a:p>
            <a:r>
              <a:rPr lang="en-US" dirty="0"/>
              <a:t>An algorithm exists that can find the median in linear time, but its constant is </a:t>
            </a:r>
            <a:r>
              <a:rPr lang="en-US" b="1" dirty="0"/>
              <a:t>HUGE</a:t>
            </a:r>
          </a:p>
        </p:txBody>
      </p:sp>
    </p:spTree>
    <p:extLst>
      <p:ext uri="{BB962C8B-B14F-4D97-AF65-F5344CB8AC3E}">
        <p14:creationId xmlns:p14="http://schemas.microsoft.com/office/powerpoint/2010/main" val="64803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  <a:p>
            <a:r>
              <a:rPr lang="en-US"/>
              <a:t>Counting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on Project 4</a:t>
            </a:r>
          </a:p>
          <a:p>
            <a:r>
              <a:rPr lang="en-US" dirty="0"/>
              <a:t>Work on Assignment 6</a:t>
            </a:r>
          </a:p>
          <a:p>
            <a:pPr lvl="1"/>
            <a:r>
              <a:rPr lang="en-US" dirty="0"/>
              <a:t>Due Friday</a:t>
            </a:r>
          </a:p>
          <a:p>
            <a:r>
              <a:rPr lang="en-US" dirty="0"/>
              <a:t>Read Sections 2.1 </a:t>
            </a:r>
            <a:r>
              <a:rPr lang="en-US"/>
              <a:t>- 2.3 and 5.1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5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from sorting?</a:t>
            </a:r>
          </a:p>
        </p:txBody>
      </p:sp>
    </p:spTree>
    <p:extLst>
      <p:ext uri="{BB962C8B-B14F-4D97-AF65-F5344CB8AC3E}">
        <p14:creationId xmlns:p14="http://schemas.microsoft.com/office/powerpoint/2010/main" val="229297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a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Running time</a:t>
            </a:r>
          </a:p>
          <a:p>
            <a:pPr lvl="1"/>
            <a:r>
              <a:rPr lang="en-US" dirty="0"/>
              <a:t>Best case</a:t>
            </a:r>
          </a:p>
          <a:p>
            <a:pPr lvl="1"/>
            <a:r>
              <a:rPr lang="en-US" dirty="0"/>
              <a:t>Worst case</a:t>
            </a:r>
          </a:p>
          <a:p>
            <a:pPr lvl="1"/>
            <a:r>
              <a:rPr lang="en-US" dirty="0"/>
              <a:t>Average case</a:t>
            </a:r>
          </a:p>
          <a:p>
            <a:r>
              <a:rPr lang="en-US" dirty="0"/>
              <a:t>Stable</a:t>
            </a:r>
          </a:p>
          <a:p>
            <a:pPr lvl="1"/>
            <a:r>
              <a:rPr lang="en-US" dirty="0"/>
              <a:t>Will elements with the same value get reordered?</a:t>
            </a:r>
          </a:p>
          <a:p>
            <a:r>
              <a:rPr lang="en-US" dirty="0"/>
              <a:t>Adaptive</a:t>
            </a:r>
          </a:p>
          <a:p>
            <a:pPr lvl="1"/>
            <a:r>
              <a:rPr lang="en-US" dirty="0"/>
              <a:t>Will a mostly-sorted list take less time to sort?</a:t>
            </a:r>
          </a:p>
          <a:p>
            <a:r>
              <a:rPr lang="en-US" dirty="0"/>
              <a:t>In-place</a:t>
            </a:r>
          </a:p>
          <a:p>
            <a:pPr lvl="1"/>
            <a:r>
              <a:rPr lang="en-US" dirty="0"/>
              <a:t>Can we perform the sort without additional memory?</a:t>
            </a:r>
          </a:p>
          <a:p>
            <a:r>
              <a:rPr lang="en-US" dirty="0"/>
              <a:t>Simplicity of implementation</a:t>
            </a:r>
          </a:p>
          <a:p>
            <a:pPr lvl="1"/>
            <a:r>
              <a:rPr lang="en-US" dirty="0"/>
              <a:t>Relates to the constant hidden by Big Oh</a:t>
            </a:r>
          </a:p>
          <a:p>
            <a:r>
              <a:rPr lang="en-US" dirty="0"/>
              <a:t>Online</a:t>
            </a:r>
          </a:p>
          <a:p>
            <a:pPr lvl="1"/>
            <a:r>
              <a:rPr lang="en-US" dirty="0"/>
              <a:t>Can sort as values arrive</a:t>
            </a:r>
          </a:p>
        </p:txBody>
      </p:sp>
    </p:spTree>
    <p:extLst>
      <p:ext uri="{BB962C8B-B14F-4D97-AF65-F5344CB8AC3E}">
        <p14:creationId xmlns:p14="http://schemas.microsoft.com/office/powerpoint/2010/main" val="70486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</p:spTree>
    <p:extLst>
      <p:ext uri="{BB962C8B-B14F-4D97-AF65-F5344CB8AC3E}">
        <p14:creationId xmlns:p14="http://schemas.microsoft.com/office/powerpoint/2010/main" val="183474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b="1" dirty="0"/>
              <a:t>Best</a:t>
            </a:r>
            <a:r>
              <a:rPr lang="en-US" dirty="0"/>
              <a:t> case running time of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Stable</a:t>
            </a:r>
          </a:p>
          <a:p>
            <a:pPr lvl="1"/>
            <a:r>
              <a:rPr lang="en-US" dirty="0"/>
              <a:t>Adaptive</a:t>
            </a:r>
          </a:p>
          <a:p>
            <a:pPr lvl="1"/>
            <a:r>
              <a:rPr lang="en-US" dirty="0"/>
              <a:t>In-place</a:t>
            </a:r>
          </a:p>
          <a:p>
            <a:pPr lvl="1"/>
            <a:r>
              <a:rPr lang="en-US" dirty="0"/>
              <a:t>Simple implementation (one of the fastest sorts for 10 elements or fewer!)</a:t>
            </a:r>
          </a:p>
          <a:p>
            <a:pPr lvl="1"/>
            <a:r>
              <a:rPr lang="en-US" dirty="0"/>
              <a:t>Online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Worst case running time of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2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2362</TotalTime>
  <Words>677</Words>
  <Application>Microsoft Office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Assignment 6</vt:lpstr>
      <vt:lpstr>What do we want from sorting?</vt:lpstr>
      <vt:lpstr>Characteristics of a sort</vt:lpstr>
      <vt:lpstr>Insertion Sort</vt:lpstr>
      <vt:lpstr>Insertion sort</vt:lpstr>
      <vt:lpstr>Insertion sort algorithm</vt:lpstr>
      <vt:lpstr>Insertion sort example</vt:lpstr>
      <vt:lpstr>Insertion Sort Implementation</vt:lpstr>
      <vt:lpstr>Merge Sort</vt:lpstr>
      <vt:lpstr>Merge sort</vt:lpstr>
      <vt:lpstr>Merge sort algorithm</vt:lpstr>
      <vt:lpstr>Merge sort example</vt:lpstr>
      <vt:lpstr>Merge Sort Implementation</vt:lpstr>
      <vt:lpstr>Merge sort revisited</vt:lpstr>
      <vt:lpstr>Merge sort methods</vt:lpstr>
      <vt:lpstr>Quicksort issues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346</cp:revision>
  <dcterms:created xsi:type="dcterms:W3CDTF">2009-08-24T20:26:10Z</dcterms:created>
  <dcterms:modified xsi:type="dcterms:W3CDTF">2024-11-13T16:20:16Z</dcterms:modified>
</cp:coreProperties>
</file>